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256" r:id="rId5"/>
    <p:sldId id="263" r:id="rId6"/>
    <p:sldId id="264" r:id="rId7"/>
    <p:sldId id="265" r:id="rId8"/>
    <p:sldId id="2696" r:id="rId9"/>
    <p:sldId id="2700" r:id="rId10"/>
    <p:sldId id="2711" r:id="rId11"/>
    <p:sldId id="2712" r:id="rId12"/>
    <p:sldId id="2701" r:id="rId13"/>
    <p:sldId id="2717" r:id="rId14"/>
    <p:sldId id="2708" r:id="rId15"/>
    <p:sldId id="2702" r:id="rId16"/>
    <p:sldId id="2703" r:id="rId17"/>
    <p:sldId id="2718" r:id="rId18"/>
    <p:sldId id="2704" r:id="rId19"/>
    <p:sldId id="2719" r:id="rId20"/>
    <p:sldId id="2715" r:id="rId21"/>
    <p:sldId id="2694" r:id="rId22"/>
    <p:sldId id="2713" r:id="rId23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9B9D"/>
    <a:srgbClr val="AEB0AF"/>
    <a:srgbClr val="CEC7C1"/>
    <a:srgbClr val="8C8D90"/>
    <a:srgbClr val="D25350"/>
    <a:srgbClr val="808184"/>
    <a:srgbClr val="75767A"/>
    <a:srgbClr val="4E4F54"/>
    <a:srgbClr val="84888B"/>
    <a:srgbClr val="A04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0D797EB-58B7-8044-890B-B8AAE9F1C653}" v="121" dt="2026-06-10T14:54:06.7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44" autoAdjust="0"/>
    <p:restoredTop sz="95161" autoAdjust="0"/>
  </p:normalViewPr>
  <p:slideViewPr>
    <p:cSldViewPr snapToGrid="0" showGuides="1">
      <p:cViewPr varScale="1">
        <p:scale>
          <a:sx n="188" d="100"/>
          <a:sy n="188" d="100"/>
        </p:scale>
        <p:origin x="184" y="7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semir, Kay" userId="054400b3-7951-40c1-99c2-2a9da969a883" providerId="ADAL" clId="{C4AC3270-B16A-549E-93BE-6F71785770FC}"/>
    <pc:docChg chg="undo custSel addSld delSld modSld modShowInfo">
      <pc:chgData name="Kasemir, Kay" userId="054400b3-7951-40c1-99c2-2a9da969a883" providerId="ADAL" clId="{C4AC3270-B16A-549E-93BE-6F71785770FC}" dt="2026-06-10T14:57:22.672" v="3254" actId="20577"/>
      <pc:docMkLst>
        <pc:docMk/>
      </pc:docMkLst>
      <pc:sldChg chg="modSp mod">
        <pc:chgData name="Kasemir, Kay" userId="054400b3-7951-40c1-99c2-2a9da969a883" providerId="ADAL" clId="{C4AC3270-B16A-549E-93BE-6F71785770FC}" dt="2026-06-10T14:18:50.234" v="2980" actId="20577"/>
        <pc:sldMkLst>
          <pc:docMk/>
          <pc:sldMk cId="2622212787" sldId="265"/>
        </pc:sldMkLst>
        <pc:spChg chg="mod">
          <ac:chgData name="Kasemir, Kay" userId="054400b3-7951-40c1-99c2-2a9da969a883" providerId="ADAL" clId="{C4AC3270-B16A-549E-93BE-6F71785770FC}" dt="2026-06-10T14:18:50.234" v="2980" actId="20577"/>
          <ac:spMkLst>
            <pc:docMk/>
            <pc:sldMk cId="2622212787" sldId="265"/>
            <ac:spMk id="6" creationId="{668612AB-B3A3-27E0-E228-D5F1849BD17D}"/>
          </ac:spMkLst>
        </pc:spChg>
        <pc:picChg chg="mod">
          <ac:chgData name="Kasemir, Kay" userId="054400b3-7951-40c1-99c2-2a9da969a883" providerId="ADAL" clId="{C4AC3270-B16A-549E-93BE-6F71785770FC}" dt="2026-06-10T13:52:28.805" v="2134" actId="167"/>
          <ac:picMkLst>
            <pc:docMk/>
            <pc:sldMk cId="2622212787" sldId="265"/>
            <ac:picMk id="3" creationId="{59249D4E-3EB1-1850-4891-35AA85D0E606}"/>
          </ac:picMkLst>
        </pc:picChg>
      </pc:sldChg>
      <pc:sldChg chg="addSp delSp modSp mod">
        <pc:chgData name="Kasemir, Kay" userId="054400b3-7951-40c1-99c2-2a9da969a883" providerId="ADAL" clId="{C4AC3270-B16A-549E-93BE-6F71785770FC}" dt="2026-06-10T14:53:44.831" v="3215" actId="21"/>
        <pc:sldMkLst>
          <pc:docMk/>
          <pc:sldMk cId="3132921251" sldId="2694"/>
        </pc:sldMkLst>
        <pc:spChg chg="add mod">
          <ac:chgData name="Kasemir, Kay" userId="054400b3-7951-40c1-99c2-2a9da969a883" providerId="ADAL" clId="{C4AC3270-B16A-549E-93BE-6F71785770FC}" dt="2026-06-10T14:53:40.866" v="3209" actId="767"/>
          <ac:spMkLst>
            <pc:docMk/>
            <pc:sldMk cId="3132921251" sldId="2694"/>
            <ac:spMk id="2" creationId="{4850A43E-C474-F91C-56A8-DDDBB13E3CFB}"/>
          </ac:spMkLst>
        </pc:spChg>
        <pc:picChg chg="add del mod">
          <ac:chgData name="Kasemir, Kay" userId="054400b3-7951-40c1-99c2-2a9da969a883" providerId="ADAL" clId="{C4AC3270-B16A-549E-93BE-6F71785770FC}" dt="2026-06-10T14:53:42.404" v="3212" actId="21"/>
          <ac:picMkLst>
            <pc:docMk/>
            <pc:sldMk cId="3132921251" sldId="2694"/>
            <ac:picMk id="7" creationId="{5112625E-B966-27AA-E03D-B63B8655BCC6}"/>
          </ac:picMkLst>
        </pc:picChg>
        <pc:picChg chg="add del mod">
          <ac:chgData name="Kasemir, Kay" userId="054400b3-7951-40c1-99c2-2a9da969a883" providerId="ADAL" clId="{C4AC3270-B16A-549E-93BE-6F71785770FC}" dt="2026-06-10T14:53:44.831" v="3215" actId="21"/>
          <ac:picMkLst>
            <pc:docMk/>
            <pc:sldMk cId="3132921251" sldId="2694"/>
            <ac:picMk id="1026" creationId="{1CDFAED4-D5BD-266B-35F9-775C5B908D80}"/>
          </ac:picMkLst>
        </pc:picChg>
      </pc:sldChg>
      <pc:sldChg chg="modSp mod">
        <pc:chgData name="Kasemir, Kay" userId="054400b3-7951-40c1-99c2-2a9da969a883" providerId="ADAL" clId="{C4AC3270-B16A-549E-93BE-6F71785770FC}" dt="2026-06-10T14:30:49.966" v="3151" actId="14100"/>
        <pc:sldMkLst>
          <pc:docMk/>
          <pc:sldMk cId="1543403414" sldId="2703"/>
        </pc:sldMkLst>
        <pc:spChg chg="mod">
          <ac:chgData name="Kasemir, Kay" userId="054400b3-7951-40c1-99c2-2a9da969a883" providerId="ADAL" clId="{C4AC3270-B16A-549E-93BE-6F71785770FC}" dt="2026-06-10T14:30:31.826" v="3126" actId="1035"/>
          <ac:spMkLst>
            <pc:docMk/>
            <pc:sldMk cId="1543403414" sldId="2703"/>
            <ac:spMk id="2" creationId="{B0C211E4-3941-F6E7-6542-2AA9C013C6DA}"/>
          </ac:spMkLst>
        </pc:spChg>
        <pc:spChg chg="mod">
          <ac:chgData name="Kasemir, Kay" userId="054400b3-7951-40c1-99c2-2a9da969a883" providerId="ADAL" clId="{C4AC3270-B16A-549E-93BE-6F71785770FC}" dt="2026-06-10T14:30:36.417" v="3140" actId="1036"/>
          <ac:spMkLst>
            <pc:docMk/>
            <pc:sldMk cId="1543403414" sldId="2703"/>
            <ac:spMk id="3" creationId="{DF573F88-A8C1-0D3D-6352-6EDBFD518CB8}"/>
          </ac:spMkLst>
        </pc:spChg>
        <pc:spChg chg="mod">
          <ac:chgData name="Kasemir, Kay" userId="054400b3-7951-40c1-99c2-2a9da969a883" providerId="ADAL" clId="{C4AC3270-B16A-549E-93BE-6F71785770FC}" dt="2026-06-10T14:30:43.792" v="3150" actId="14100"/>
          <ac:spMkLst>
            <pc:docMk/>
            <pc:sldMk cId="1543403414" sldId="2703"/>
            <ac:spMk id="8" creationId="{2D4D760E-D1D5-AE0D-6DE0-C2CF5B5F71E0}"/>
          </ac:spMkLst>
        </pc:spChg>
        <pc:spChg chg="mod">
          <ac:chgData name="Kasemir, Kay" userId="054400b3-7951-40c1-99c2-2a9da969a883" providerId="ADAL" clId="{C4AC3270-B16A-549E-93BE-6F71785770FC}" dt="2026-06-10T14:30:49.966" v="3151" actId="14100"/>
          <ac:spMkLst>
            <pc:docMk/>
            <pc:sldMk cId="1543403414" sldId="2703"/>
            <ac:spMk id="10" creationId="{A7F7EF23-A385-4D75-CC53-F0EBC3723644}"/>
          </ac:spMkLst>
        </pc:spChg>
      </pc:sldChg>
      <pc:sldChg chg="addSp modSp mod">
        <pc:chgData name="Kasemir, Kay" userId="054400b3-7951-40c1-99c2-2a9da969a883" providerId="ADAL" clId="{C4AC3270-B16A-549E-93BE-6F71785770FC}" dt="2026-06-10T14:54:16.468" v="3236" actId="1037"/>
        <pc:sldMkLst>
          <pc:docMk/>
          <pc:sldMk cId="3433279486" sldId="2713"/>
        </pc:sldMkLst>
        <pc:spChg chg="mod">
          <ac:chgData name="Kasemir, Kay" userId="054400b3-7951-40c1-99c2-2a9da969a883" providerId="ADAL" clId="{C4AC3270-B16A-549E-93BE-6F71785770FC}" dt="2026-06-10T14:54:03.873" v="3221" actId="14100"/>
          <ac:spMkLst>
            <pc:docMk/>
            <pc:sldMk cId="3433279486" sldId="2713"/>
            <ac:spMk id="3" creationId="{7F74830E-F2AD-CE4E-CA35-B7FEE1576ADC}"/>
          </ac:spMkLst>
        </pc:spChg>
        <pc:spChg chg="add mod">
          <ac:chgData name="Kasemir, Kay" userId="054400b3-7951-40c1-99c2-2a9da969a883" providerId="ADAL" clId="{C4AC3270-B16A-549E-93BE-6F71785770FC}" dt="2026-06-10T14:54:16.468" v="3236" actId="1037"/>
          <ac:spMkLst>
            <pc:docMk/>
            <pc:sldMk cId="3433279486" sldId="2713"/>
            <ac:spMk id="5" creationId="{3BEE3523-E3CF-7ED3-B593-EA12FA072A42}"/>
          </ac:spMkLst>
        </pc:spChg>
        <pc:picChg chg="add mod">
          <ac:chgData name="Kasemir, Kay" userId="054400b3-7951-40c1-99c2-2a9da969a883" providerId="ADAL" clId="{C4AC3270-B16A-549E-93BE-6F71785770FC}" dt="2026-06-10T14:54:06.090" v="3222" actId="14100"/>
          <ac:picMkLst>
            <pc:docMk/>
            <pc:sldMk cId="3433279486" sldId="2713"/>
            <ac:picMk id="4" creationId="{9B226019-049C-7C11-B05E-F57F2DF85E46}"/>
          </ac:picMkLst>
        </pc:picChg>
      </pc:sldChg>
      <pc:sldChg chg="addSp modSp new mod">
        <pc:chgData name="Kasemir, Kay" userId="054400b3-7951-40c1-99c2-2a9da969a883" providerId="ADAL" clId="{C4AC3270-B16A-549E-93BE-6F71785770FC}" dt="2026-06-10T14:57:22.672" v="3254" actId="20577"/>
        <pc:sldMkLst>
          <pc:docMk/>
          <pc:sldMk cId="1768619130" sldId="2718"/>
        </pc:sldMkLst>
        <pc:spChg chg="mod">
          <ac:chgData name="Kasemir, Kay" userId="054400b3-7951-40c1-99c2-2a9da969a883" providerId="ADAL" clId="{C4AC3270-B16A-549E-93BE-6F71785770FC}" dt="2026-06-10T14:03:14.912" v="2160" actId="20577"/>
          <ac:spMkLst>
            <pc:docMk/>
            <pc:sldMk cId="1768619130" sldId="2718"/>
            <ac:spMk id="2" creationId="{5052FC8D-6F3C-DED5-E8D6-B640218B8388}"/>
          </ac:spMkLst>
        </pc:spChg>
        <pc:spChg chg="mod">
          <ac:chgData name="Kasemir, Kay" userId="054400b3-7951-40c1-99c2-2a9da969a883" providerId="ADAL" clId="{C4AC3270-B16A-549E-93BE-6F71785770FC}" dt="2026-06-10T14:57:22.672" v="3254" actId="20577"/>
          <ac:spMkLst>
            <pc:docMk/>
            <pc:sldMk cId="1768619130" sldId="2718"/>
            <ac:spMk id="3" creationId="{CDEDC2E8-91CD-97CB-76E5-94ADE0358885}"/>
          </ac:spMkLst>
        </pc:spChg>
        <pc:spChg chg="add mod">
          <ac:chgData name="Kasemir, Kay" userId="054400b3-7951-40c1-99c2-2a9da969a883" providerId="ADAL" clId="{C4AC3270-B16A-549E-93BE-6F71785770FC}" dt="2026-06-10T14:09:04.577" v="2580"/>
          <ac:spMkLst>
            <pc:docMk/>
            <pc:sldMk cId="1768619130" sldId="2718"/>
            <ac:spMk id="4" creationId="{F65CAD21-89BD-064B-F988-190A27707B1C}"/>
          </ac:spMkLst>
        </pc:spChg>
        <pc:picChg chg="add mod">
          <ac:chgData name="Kasemir, Kay" userId="054400b3-7951-40c1-99c2-2a9da969a883" providerId="ADAL" clId="{C4AC3270-B16A-549E-93BE-6F71785770FC}" dt="2026-06-10T14:28:09.840" v="2991" actId="1076"/>
          <ac:picMkLst>
            <pc:docMk/>
            <pc:sldMk cId="1768619130" sldId="2718"/>
            <ac:picMk id="6" creationId="{B0BBD115-BD49-5D3A-53FD-FAE3F26CBD66}"/>
          </ac:picMkLst>
        </pc:picChg>
        <pc:picChg chg="add mod">
          <ac:chgData name="Kasemir, Kay" userId="054400b3-7951-40c1-99c2-2a9da969a883" providerId="ADAL" clId="{C4AC3270-B16A-549E-93BE-6F71785770FC}" dt="2026-06-10T14:28:20.065" v="2994" actId="1076"/>
          <ac:picMkLst>
            <pc:docMk/>
            <pc:sldMk cId="1768619130" sldId="2718"/>
            <ac:picMk id="8" creationId="{7CB03C87-2C96-98FF-351F-3A4A43227D39}"/>
          </ac:picMkLst>
        </pc:picChg>
      </pc:sldChg>
      <pc:sldChg chg="modSp new mod">
        <pc:chgData name="Kasemir, Kay" userId="054400b3-7951-40c1-99c2-2a9da969a883" providerId="ADAL" clId="{C4AC3270-B16A-549E-93BE-6F71785770FC}" dt="2026-06-10T14:49:17.600" v="3155" actId="5793"/>
        <pc:sldMkLst>
          <pc:docMk/>
          <pc:sldMk cId="4178937151" sldId="2719"/>
        </pc:sldMkLst>
        <pc:spChg chg="mod">
          <ac:chgData name="Kasemir, Kay" userId="054400b3-7951-40c1-99c2-2a9da969a883" providerId="ADAL" clId="{C4AC3270-B16A-549E-93BE-6F71785770FC}" dt="2026-06-10T14:13:05.683" v="2788" actId="20577"/>
          <ac:spMkLst>
            <pc:docMk/>
            <pc:sldMk cId="4178937151" sldId="2719"/>
            <ac:spMk id="2" creationId="{F4817EED-04B6-D67A-B6CC-0E9AD07DAF38}"/>
          </ac:spMkLst>
        </pc:spChg>
        <pc:spChg chg="mod">
          <ac:chgData name="Kasemir, Kay" userId="054400b3-7951-40c1-99c2-2a9da969a883" providerId="ADAL" clId="{C4AC3270-B16A-549E-93BE-6F71785770FC}" dt="2026-06-10T14:49:17.600" v="3155" actId="5793"/>
          <ac:spMkLst>
            <pc:docMk/>
            <pc:sldMk cId="4178937151" sldId="2719"/>
            <ac:spMk id="3" creationId="{3B0AC747-63BB-2BC2-6B2E-C6DEAD01908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6/10/26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6/10/26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97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681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817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14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642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589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26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8816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FF095A-F86B-4B29-8A9F-DF3D3D1F3E2A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8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95A329E-A9A2-E149-9CDD-03DAF92C0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7B1543-14D8-A941-AF62-9CE3736655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567238-4D22-9C4C-863E-90B8E166BB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4B06D67-5A3B-714E-90C1-66A7825D67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3EE01FD-138D-4943-8801-4849D54F7C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5B76B085-C104-2A42-8A31-4445D0F2847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05644" y="6452482"/>
            <a:ext cx="1626108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sv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18.tiff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Control System Thoughts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Kay Kasemir</a:t>
            </a:r>
          </a:p>
          <a:p>
            <a:r>
              <a:rPr lang="en-US" dirty="0"/>
              <a:t>July 2026</a:t>
            </a:r>
          </a:p>
        </p:txBody>
      </p:sp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A86A-507B-D1FD-9C2E-CB852E98E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2644903" cy="539496"/>
          </a:xfrm>
        </p:spPr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C59A8-C764-5D59-9384-862614861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0646" y="4786539"/>
            <a:ext cx="8959520" cy="1963665"/>
          </a:xfrm>
        </p:spPr>
        <p:txBody>
          <a:bodyPr/>
          <a:lstStyle/>
          <a:p>
            <a:r>
              <a:rPr lang="en-US" dirty="0"/>
              <a:t>Who provides the sensor, motor, controller, ... ?</a:t>
            </a:r>
          </a:p>
          <a:p>
            <a:pPr lvl="1"/>
            <a:r>
              <a:rPr lang="en-US" dirty="0"/>
              <a:t>Does Power Supply go with device or with controls?</a:t>
            </a:r>
          </a:p>
          <a:p>
            <a:pPr lvl="1"/>
            <a:r>
              <a:rPr lang="en-US" dirty="0"/>
              <a:t>Who runs the cables?</a:t>
            </a:r>
          </a:p>
          <a:p>
            <a:r>
              <a:rPr lang="en-US" dirty="0"/>
              <a:t>Case-by-case agreement</a:t>
            </a:r>
          </a:p>
          <a:p>
            <a:endParaRPr lang="en-US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C056C92A-CBCA-03D9-9A14-99753CDAE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2973" y="941334"/>
            <a:ext cx="5369168" cy="3644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13ACF7EB-93A5-D78D-A66D-DFE729C8B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35" y="941335"/>
            <a:ext cx="5369168" cy="3635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68169-EAD9-D30B-3E03-9705FEC2F43A}"/>
              </a:ext>
            </a:extLst>
          </p:cNvPr>
          <p:cNvSpPr txBox="1"/>
          <p:nvPr/>
        </p:nvSpPr>
        <p:spPr>
          <a:xfrm>
            <a:off x="8130208" y="6408572"/>
            <a:ext cx="396935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Matt Pearson, STS interface sheets</a:t>
            </a:r>
          </a:p>
        </p:txBody>
      </p:sp>
    </p:spTree>
    <p:extLst>
      <p:ext uri="{BB962C8B-B14F-4D97-AF65-F5344CB8AC3E}">
        <p14:creationId xmlns:p14="http://schemas.microsoft.com/office/powerpoint/2010/main" val="870099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2221A-29F3-B9D7-CA27-AED3487E9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for an Experiment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32B43B08-4D69-1C11-B638-AB2AE32F9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785" y="175626"/>
            <a:ext cx="5287835" cy="2234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78066A4B-01AE-1F3D-C020-87CA1F82B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85" r="42181" b="6585"/>
          <a:stretch/>
        </p:blipFill>
        <p:spPr bwMode="auto">
          <a:xfrm>
            <a:off x="291874" y="4717675"/>
            <a:ext cx="4208181" cy="203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21A9821A-65A6-225E-7102-84000FA02E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9" r="62786" b="48644"/>
          <a:stretch/>
        </p:blipFill>
        <p:spPr bwMode="auto">
          <a:xfrm>
            <a:off x="4138806" y="1344992"/>
            <a:ext cx="2302675" cy="1345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044FDE9-E21C-659C-A14D-5C2CA53F8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934658"/>
            <a:ext cx="4747307" cy="3493277"/>
          </a:xfrm>
        </p:spPr>
        <p:txBody>
          <a:bodyPr/>
          <a:lstStyle/>
          <a:p>
            <a:r>
              <a:rPr lang="en-US" dirty="0"/>
              <a:t>Industrial &amp; Lab devices</a:t>
            </a:r>
          </a:p>
          <a:p>
            <a:pPr lvl="1"/>
            <a:r>
              <a:rPr lang="en-US" dirty="0"/>
              <a:t>Motors</a:t>
            </a:r>
          </a:p>
          <a:p>
            <a:pPr lvl="1"/>
            <a:r>
              <a:rPr lang="en-US" dirty="0"/>
              <a:t>Cryostat</a:t>
            </a:r>
          </a:p>
          <a:p>
            <a:r>
              <a:rPr lang="en-US" dirty="0"/>
              <a:t>Custom Hardware</a:t>
            </a:r>
          </a:p>
          <a:p>
            <a:pPr lvl="1"/>
            <a:r>
              <a:rPr lang="en-US" dirty="0"/>
              <a:t>Detector readouts,</a:t>
            </a:r>
            <a:br>
              <a:rPr lang="en-US" dirty="0"/>
            </a:br>
            <a:r>
              <a:rPr lang="en-US" dirty="0"/>
              <a:t>‘raw’ position and</a:t>
            </a:r>
            <a:br>
              <a:rPr lang="en-US" dirty="0"/>
            </a:br>
            <a:r>
              <a:rPr lang="en-US" dirty="0"/>
              <a:t>d-space, q-space, …</a:t>
            </a:r>
          </a:p>
          <a:p>
            <a:pPr lvl="1"/>
            <a:r>
              <a:rPr lang="en-US" dirty="0"/>
              <a:t>Data acquisition status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F45D6E5C-0D1B-A0D0-ED11-0539A1598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828" y="2796835"/>
            <a:ext cx="5537339" cy="286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7175351-CC1D-EE80-75D1-85E4B07E3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6485" y="4971455"/>
            <a:ext cx="2380135" cy="1710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picture containing text, laser&#10;&#10;Description automatically generated">
            <a:extLst>
              <a:ext uri="{FF2B5EF4-FFF2-40B4-BE49-F238E27FC236}">
                <a16:creationId xmlns:a16="http://schemas.microsoft.com/office/drawing/2014/main" id="{DE8224A8-B15D-AAF3-46B2-893BD2583A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9710" y="2636833"/>
            <a:ext cx="4272523" cy="18112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6983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621"/>
    </mc:Choice>
    <mc:Fallback xmlns="">
      <p:transition spd="slow" advTm="7762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F3867-F0C2-96D1-C267-04ACF0715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6646" y="123245"/>
            <a:ext cx="6353908" cy="539496"/>
          </a:xfrm>
        </p:spPr>
        <p:txBody>
          <a:bodyPr/>
          <a:lstStyle/>
          <a:p>
            <a:r>
              <a:rPr lang="en-US" dirty="0"/>
              <a:t>This involves a lot of Software…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3A9E5AC-60ED-CF15-E199-AA3CBCB56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2960" y="1153741"/>
            <a:ext cx="6240162" cy="4550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03DFFF-26A3-8EA2-092D-CC53176F1FB2}"/>
              </a:ext>
            </a:extLst>
          </p:cNvPr>
          <p:cNvSpPr txBox="1"/>
          <p:nvPr/>
        </p:nvSpPr>
        <p:spPr>
          <a:xfrm>
            <a:off x="3052960" y="6326459"/>
            <a:ext cx="9139040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  <a:latin typeface="+mn-lt"/>
              </a:rPr>
              <a:t>.. but GE is still trying to figure out how to be successful as a software company…</a:t>
            </a:r>
          </a:p>
        </p:txBody>
      </p:sp>
    </p:spTree>
    <p:extLst>
      <p:ext uri="{BB962C8B-B14F-4D97-AF65-F5344CB8AC3E}">
        <p14:creationId xmlns:p14="http://schemas.microsoft.com/office/powerpoint/2010/main" val="252915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492"/>
    </mc:Choice>
    <mc:Fallback xmlns="">
      <p:transition spd="slow" advTm="72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211E4-3941-F6E7-6542-2AA9C013C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73904"/>
            <a:ext cx="11430000" cy="539496"/>
          </a:xfrm>
        </p:spPr>
        <p:txBody>
          <a:bodyPr/>
          <a:lstStyle/>
          <a:p>
            <a:r>
              <a:rPr lang="en-US" dirty="0"/>
              <a:t>Software</a:t>
            </a:r>
            <a:r>
              <a:rPr lang="en-US" baseline="0" dirty="0"/>
              <a:t> is different!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73F88-A8C1-0D3D-6352-6EDBFD518C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968" y="620536"/>
            <a:ext cx="3598985" cy="2442568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Since forever: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Collect Requirements</a:t>
            </a:r>
          </a:p>
          <a:p>
            <a:pPr marL="398463" lvl="1" indent="0">
              <a:buNone/>
            </a:pPr>
            <a:r>
              <a:rPr lang="en-US" sz="1050" dirty="0"/>
              <a:t>Single person resting place,</a:t>
            </a:r>
            <a:br>
              <a:rPr lang="en-US" sz="1050" dirty="0"/>
            </a:br>
            <a:r>
              <a:rPr lang="en-US" sz="1050" dirty="0"/>
              <a:t>Additional storage,</a:t>
            </a:r>
            <a:br>
              <a:rPr lang="en-US" sz="1050" dirty="0"/>
            </a:br>
            <a:r>
              <a:rPr lang="en-US" sz="1050" dirty="0"/>
              <a:t>Huge!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Design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Build, build,…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Done!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D4D760E-D1D5-AE0D-6DE0-C2CF5B5F71E0}"/>
              </a:ext>
            </a:extLst>
          </p:cNvPr>
          <p:cNvSpPr txBox="1">
            <a:spLocks/>
          </p:cNvSpPr>
          <p:nvPr/>
        </p:nvSpPr>
        <p:spPr bwMode="auto">
          <a:xfrm>
            <a:off x="339968" y="3635494"/>
            <a:ext cx="3598985" cy="314860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en-US" sz="2000" dirty="0">
                <a:solidFill>
                  <a:srgbClr val="0070C0"/>
                </a:solidFill>
              </a:rPr>
              <a:t>Software:</a:t>
            </a:r>
          </a:p>
          <a:p>
            <a:pPr marL="514350" indent="-514350">
              <a:buClr>
                <a:srgbClr val="0070C0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Limited Requirements</a:t>
            </a:r>
            <a:br>
              <a:rPr lang="en-US" sz="2000" dirty="0">
                <a:solidFill>
                  <a:srgbClr val="0070C0"/>
                </a:solidFill>
              </a:rPr>
            </a:br>
            <a:r>
              <a:rPr lang="en-US" sz="1400" dirty="0">
                <a:solidFill>
                  <a:srgbClr val="0070C0"/>
                </a:solidFill>
              </a:rPr>
              <a:t>Make the gadget that we’re about to build work</a:t>
            </a:r>
            <a:endParaRPr lang="en-US" sz="2000" dirty="0">
              <a:solidFill>
                <a:srgbClr val="0070C0"/>
              </a:solidFill>
            </a:endParaRPr>
          </a:p>
          <a:p>
            <a:pPr marL="514350" indent="-514350">
              <a:buClr>
                <a:srgbClr val="0070C0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Design, implement, rethink, implement, …</a:t>
            </a:r>
          </a:p>
          <a:p>
            <a:pPr marL="514350" indent="-514350">
              <a:buClr>
                <a:srgbClr val="0070C0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Deploy</a:t>
            </a:r>
          </a:p>
          <a:p>
            <a:pPr marL="514350" indent="-514350">
              <a:buClr>
                <a:srgbClr val="0070C0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70C0"/>
                </a:solidFill>
              </a:rPr>
              <a:t>New requirements </a:t>
            </a:r>
            <a:r>
              <a:rPr lang="en-US" sz="2000" dirty="0">
                <a:solidFill>
                  <a:srgbClr val="0070C0"/>
                </a:solidFill>
                <a:sym typeface="Wingdings" pitchFamily="2" charset="2"/>
              </a:rPr>
              <a:t> 1.</a:t>
            </a:r>
            <a:endParaRPr lang="en-US" sz="2000" dirty="0">
              <a:solidFill>
                <a:srgbClr val="0070C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sz="2000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88B8E2-B217-FDBE-DA54-CBA259AF7908}"/>
              </a:ext>
            </a:extLst>
          </p:cNvPr>
          <p:cNvSpPr txBox="1"/>
          <p:nvPr/>
        </p:nvSpPr>
        <p:spPr>
          <a:xfrm>
            <a:off x="4084839" y="6250395"/>
            <a:ext cx="4421498" cy="5909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Involve </a:t>
            </a:r>
            <a:r>
              <a:rPr lang="en-US" dirty="0"/>
              <a:t>ICS in the design process, avoid </a:t>
            </a:r>
            <a:r>
              <a:rPr lang="en-US" dirty="0">
                <a:latin typeface="+mn-lt"/>
              </a:rPr>
              <a:t>“build and then add software”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F7EF23-A385-4D75-CC53-F0EBC3723644}"/>
              </a:ext>
            </a:extLst>
          </p:cNvPr>
          <p:cNvSpPr txBox="1"/>
          <p:nvPr/>
        </p:nvSpPr>
        <p:spPr>
          <a:xfrm>
            <a:off x="8506337" y="6425852"/>
            <a:ext cx="3615692" cy="24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dirty="0">
                <a:latin typeface="+mn-lt"/>
              </a:rPr>
              <a:t>https://</a:t>
            </a:r>
            <a:r>
              <a:rPr lang="en-US" sz="1100" dirty="0" err="1">
                <a:latin typeface="+mn-lt"/>
              </a:rPr>
              <a:t>en.wikipedia.org</a:t>
            </a:r>
            <a:r>
              <a:rPr lang="en-US" sz="1100" dirty="0">
                <a:latin typeface="+mn-lt"/>
              </a:rPr>
              <a:t>/wiki/</a:t>
            </a:r>
            <a:r>
              <a:rPr lang="en-US" sz="1100" dirty="0" err="1">
                <a:latin typeface="+mn-lt"/>
              </a:rPr>
              <a:t>Egyptian_pyramids</a:t>
            </a:r>
            <a:endParaRPr lang="en-US" sz="1100" dirty="0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0B0282-95D4-BB63-1A08-EC0E0E82E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442" y="146661"/>
            <a:ext cx="2871124" cy="232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3BA6D35-949D-43F2-5460-61F3C7ABF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2233" y="285623"/>
            <a:ext cx="3810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C0B712-AA6C-D3A1-C1CC-50DABC600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829" y="2972734"/>
            <a:ext cx="4191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340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86"/>
    </mc:Choice>
    <mc:Fallback xmlns="">
      <p:transition spd="slow" advTm="164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2FC8D-6F3C-DED5-E8D6-B640218B8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are hard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DC2E8-91CD-97CB-76E5-94ADE0358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125416"/>
            <a:ext cx="9076946" cy="4576098"/>
          </a:xfrm>
        </p:spPr>
        <p:txBody>
          <a:bodyPr/>
          <a:lstStyle/>
          <a:p>
            <a:r>
              <a:rPr lang="en-US" dirty="0"/>
              <a:t>Controls: “Do the Beam </a:t>
            </a:r>
            <a:r>
              <a:rPr lang="en-US"/>
              <a:t>Position Monitors</a:t>
            </a:r>
            <a:br>
              <a:rPr lang="en-US"/>
            </a:br>
            <a:r>
              <a:rPr lang="en-US"/>
              <a:t>                  </a:t>
            </a:r>
            <a:r>
              <a:rPr lang="en-US" dirty="0"/>
              <a:t>need to be correlated?”</a:t>
            </a:r>
          </a:p>
          <a:p>
            <a:r>
              <a:rPr lang="en-US" dirty="0"/>
              <a:t>Physics: “No”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Thinking: No need for exact correlation.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                35 µs will be good enough</a:t>
            </a:r>
          </a:p>
          <a:p>
            <a:r>
              <a:rPr lang="en-US" dirty="0"/>
              <a:t>Controls: “OK”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Thinking: No need for timing system.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                Let’s read them at 1 Hz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5CAD21-89BD-064B-F988-190A27707B1C}"/>
              </a:ext>
            </a:extLst>
          </p:cNvPr>
          <p:cNvSpPr txBox="1"/>
          <p:nvPr/>
        </p:nvSpPr>
        <p:spPr>
          <a:xfrm>
            <a:off x="3960336" y="6412864"/>
            <a:ext cx="283603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Bob Dalesio, Discussions</a:t>
            </a:r>
          </a:p>
        </p:txBody>
      </p:sp>
      <p:pic>
        <p:nvPicPr>
          <p:cNvPr id="6" name="Graphic 5" descr="Confused person with solid fill">
            <a:extLst>
              <a:ext uri="{FF2B5EF4-FFF2-40B4-BE49-F238E27FC236}">
                <a16:creationId xmlns:a16="http://schemas.microsoft.com/office/drawing/2014/main" id="{B0BBD115-BD49-5D3A-53FD-FAE3F26CBD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397318" y="2580361"/>
            <a:ext cx="2088004" cy="2088004"/>
          </a:xfrm>
          <a:prstGeom prst="rect">
            <a:avLst/>
          </a:prstGeom>
        </p:spPr>
      </p:pic>
      <p:pic>
        <p:nvPicPr>
          <p:cNvPr id="8" name="Graphic 7" descr="Metronome with solid fill">
            <a:extLst>
              <a:ext uri="{FF2B5EF4-FFF2-40B4-BE49-F238E27FC236}">
                <a16:creationId xmlns:a16="http://schemas.microsoft.com/office/drawing/2014/main" id="{7CB03C87-2C96-98FF-351F-3A4A43227D3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71824" y="813816"/>
            <a:ext cx="1138992" cy="113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19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B493D6-C5BA-187B-88D9-D4EB21FC80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626" b="15171"/>
          <a:stretch/>
        </p:blipFill>
        <p:spPr>
          <a:xfrm>
            <a:off x="10074237" y="0"/>
            <a:ext cx="1997848" cy="1480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CFC59D-44FC-C26E-F5E1-ABF175B22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1029824"/>
          </a:xfrm>
        </p:spPr>
        <p:txBody>
          <a:bodyPr/>
          <a:lstStyle/>
          <a:p>
            <a:r>
              <a:rPr lang="en-US" dirty="0"/>
              <a:t>Control</a:t>
            </a:r>
            <a:r>
              <a:rPr lang="en-US" baseline="0" dirty="0"/>
              <a:t> System is expected to be flexible</a:t>
            </a:r>
            <a:br>
              <a:rPr lang="en-US" baseline="0" dirty="0"/>
            </a:br>
            <a:r>
              <a:rPr lang="en-US" baseline="0" dirty="0"/>
              <a:t>and fill gaps in System Engineering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51B7B-F1D9-B817-9C07-7416BE207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442721"/>
            <a:ext cx="11430000" cy="5016696"/>
          </a:xfrm>
        </p:spPr>
        <p:txBody>
          <a:bodyPr/>
          <a:lstStyle/>
          <a:p>
            <a:r>
              <a:rPr lang="en-US" sz="2400" dirty="0"/>
              <a:t>Early SNS requirements example:</a:t>
            </a:r>
            <a:br>
              <a:rPr lang="en-US" sz="2400" dirty="0"/>
            </a:br>
            <a:r>
              <a:rPr lang="en-US" sz="2400" dirty="0">
                <a:solidFill>
                  <a:srgbClr val="0070C0"/>
                </a:solidFill>
              </a:rPr>
              <a:t>1) Turn cavity RF on @ 60Hz to accelerate beam.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2) Any cavity RF off? </a:t>
            </a:r>
            <a:r>
              <a:rPr lang="en-US" sz="2400" dirty="0">
                <a:solidFill>
                  <a:srgbClr val="0070C0"/>
                </a:solidFill>
                <a:sym typeface="Wingdings" pitchFamily="2" charset="2"/>
              </a:rPr>
              <a:t> </a:t>
            </a:r>
            <a:r>
              <a:rPr lang="en-US" sz="2400" dirty="0">
                <a:solidFill>
                  <a:srgbClr val="0070C0"/>
                </a:solidFill>
              </a:rPr>
              <a:t>Stop beam!</a:t>
            </a:r>
          </a:p>
          <a:p>
            <a:pPr marL="0" indent="0">
              <a:buNone/>
            </a:pPr>
            <a:r>
              <a:rPr lang="en-US" sz="2400" dirty="0"/>
              <a:t>Implemented in LLRF and MPS hardware/firmware to be fast and reliable</a:t>
            </a:r>
          </a:p>
          <a:p>
            <a:pPr marL="0" indent="0">
              <a:buNone/>
            </a:pPr>
            <a:r>
              <a:rPr lang="en-US" sz="2400" dirty="0"/>
              <a:t>.. then physics &amp; ops decided accelerator much easier to tune up if we  “coast” beam through idle cavities, but don’t turn cavities off for long because that changes heat loads</a:t>
            </a:r>
          </a:p>
          <a:p>
            <a:pPr>
              <a:buFont typeface="Wingdings" pitchFamily="2" charset="2"/>
              <a:buChar char="à"/>
            </a:pP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1) Turn RF off just for beam pulses</a:t>
            </a:r>
            <a:br>
              <a:rPr lang="en-US" sz="2400" dirty="0">
                <a:solidFill>
                  <a:srgbClr val="FF0000"/>
                </a:solidFill>
                <a:sym typeface="Wingdings" pitchFamily="2" charset="2"/>
              </a:rPr>
            </a:b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2) In spite of RF being off, allow beam!!</a:t>
            </a:r>
          </a:p>
          <a:p>
            <a:pPr marL="0" indent="0">
              <a:buNone/>
            </a:pPr>
            <a:r>
              <a:rPr lang="en-US" sz="2400" dirty="0">
                <a:sym typeface="Wingdings" pitchFamily="2" charset="2"/>
              </a:rPr>
              <a:t>Add ”beam blanking” to software and firmware:</a:t>
            </a:r>
            <a:br>
              <a:rPr lang="en-US" sz="2400" dirty="0">
                <a:sym typeface="Wingdings" pitchFamily="2" charset="2"/>
              </a:rPr>
            </a:br>
            <a:r>
              <a:rPr lang="en-US" sz="2400" dirty="0">
                <a:sym typeface="Wingdings" pitchFamily="2" charset="2"/>
              </a:rPr>
              <a:t>Run RF @ 60 Hz except for on-demand beam pulses,</a:t>
            </a:r>
            <a:br>
              <a:rPr lang="en-US" sz="2400" dirty="0">
                <a:sym typeface="Wingdings" pitchFamily="2" charset="2"/>
              </a:rPr>
            </a:br>
            <a:r>
              <a:rPr lang="en-US" sz="2400" dirty="0">
                <a:sym typeface="Wingdings" pitchFamily="2" charset="2"/>
              </a:rPr>
              <a:t>suppress the RF-off-error, 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DCD41B5-2AC2-8E48-46F8-9CC1B2B9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137" y="1442721"/>
            <a:ext cx="3627863" cy="114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2BD7B80-9BFE-79A3-501B-2A0FFCC14816}"/>
              </a:ext>
            </a:extLst>
          </p:cNvPr>
          <p:cNvCxnSpPr>
            <a:cxnSpLocks/>
          </p:cNvCxnSpPr>
          <p:nvPr/>
        </p:nvCxnSpPr>
        <p:spPr>
          <a:xfrm>
            <a:off x="11478322" y="1074730"/>
            <a:ext cx="0" cy="735981"/>
          </a:xfrm>
          <a:prstGeom prst="straightConnector1">
            <a:avLst/>
          </a:prstGeom>
          <a:ln w="57150">
            <a:solidFill>
              <a:srgbClr val="0070C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88129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468"/>
    </mc:Choice>
    <mc:Fallback xmlns="">
      <p:transition spd="slow" advTm="192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17EED-04B6-D67A-B6CC-0E9AD07DA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Won’t we soon have AI create the control system?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AC747-63BB-2BC2-6B2E-C6DEAD019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324708"/>
            <a:ext cx="11430000" cy="4376805"/>
          </a:xfrm>
        </p:spPr>
        <p:txBody>
          <a:bodyPr/>
          <a:lstStyle/>
          <a:p>
            <a:r>
              <a:rPr lang="en-US" dirty="0"/>
              <a:t>AI is likely to become “a highly capable assistant”</a:t>
            </a:r>
          </a:p>
          <a:p>
            <a:r>
              <a:rPr lang="en-US" dirty="0"/>
              <a:t>AI can create software, given the proper Prompt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			Prompt = Requirements</a:t>
            </a:r>
          </a:p>
          <a:p>
            <a:endParaRPr lang="en-US" dirty="0"/>
          </a:p>
          <a:p>
            <a:r>
              <a:rPr lang="en-US" dirty="0"/>
              <a:t>Requirements are still hard to get…</a:t>
            </a:r>
          </a:p>
        </p:txBody>
      </p:sp>
    </p:spTree>
    <p:extLst>
      <p:ext uri="{BB962C8B-B14F-4D97-AF65-F5344CB8AC3E}">
        <p14:creationId xmlns:p14="http://schemas.microsoft.com/office/powerpoint/2010/main" val="4178937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65730-9C69-0A8C-009C-8C31A6F9F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Control System Software 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CA967E-BEC1-D9E2-F5BB-F017CEDB2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26" y="1211283"/>
            <a:ext cx="12477007" cy="5563590"/>
          </a:xfrm>
          <a:solidFill>
            <a:schemeClr val="bg1"/>
          </a:solidFill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000" dirty="0"/>
              <a:t>Support many types of devices?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Be well tested by many people?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Be flexible?</a:t>
            </a:r>
          </a:p>
          <a:p>
            <a:pPr>
              <a:buFont typeface="Wingdings" pitchFamily="2" charset="2"/>
              <a:buChar char="q"/>
            </a:pPr>
            <a:r>
              <a:rPr lang="en-US" sz="2000" dirty="0"/>
              <a:t>Plan for longevity?</a:t>
            </a:r>
          </a:p>
          <a:p>
            <a:pPr marL="0" indent="0">
              <a:buNone/>
            </a:pPr>
            <a:endParaRPr lang="en-US" sz="2000" dirty="0"/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000" dirty="0"/>
              <a:t>Don’t do it all by yourself. Share software with others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000" dirty="0"/>
              <a:t>Use open-source, so (time permitting) you can add/fix anything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000" dirty="0"/>
              <a:t>Distributed design allows independent addition/removal/update of components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000" dirty="0"/>
              <a:t>Apply saved time to the collaboration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261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881"/>
    </mc:Choice>
    <mc:Fallback xmlns="">
      <p:transition spd="slow" advTm="92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6BE53-FEDE-5DE8-CFBD-0D9E4B9CC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478738"/>
            <a:ext cx="5436099" cy="5264961"/>
          </a:xfrm>
          <a:solidFill>
            <a:schemeClr val="bg1"/>
          </a:solidFill>
        </p:spPr>
        <p:txBody>
          <a:bodyPr/>
          <a:lstStyle/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600" dirty="0"/>
              <a:t>Not tied to any vendor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600" dirty="0"/>
              <a:t>We can see everything and if necessary, fix or adjust</a:t>
            </a:r>
            <a:endParaRPr lang="en-US" sz="1800" dirty="0"/>
          </a:p>
          <a:p>
            <a:pPr marL="0" indent="0">
              <a:buClr>
                <a:srgbClr val="00B050"/>
              </a:buClr>
              <a:buNone/>
            </a:pPr>
            <a:r>
              <a:rPr lang="en-US" sz="1800" dirty="0"/>
              <a:t>Distributed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600" dirty="0"/>
              <a:t>Independently add/remove/upgrade components</a:t>
            </a:r>
          </a:p>
          <a:p>
            <a:pPr marL="0" indent="0">
              <a:buClr>
                <a:srgbClr val="00B050"/>
              </a:buClr>
              <a:buNone/>
            </a:pPr>
            <a:r>
              <a:rPr lang="en-US" sz="1800" dirty="0"/>
              <a:t>Collaboration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600" dirty="0"/>
              <a:t>Started ~30 years ago at Argonne and Los Alamos National Labs</a:t>
            </a:r>
            <a:br>
              <a:rPr lang="en-US" sz="1600" dirty="0"/>
            </a:br>
            <a:r>
              <a:rPr lang="en-US" sz="1600" i="1" dirty="0"/>
              <a:t>For software, that is outstanding longevity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600" dirty="0"/>
              <a:t>Used by many accelerator and astronomy sites world-wide</a:t>
            </a:r>
            <a:br>
              <a:rPr lang="en-US" sz="1600" dirty="0"/>
            </a:br>
            <a:r>
              <a:rPr lang="en-US" sz="1400" i="1" dirty="0"/>
              <a:t>”Has anybody interfaced the XYZ gadget?”</a:t>
            </a:r>
            <a:br>
              <a:rPr lang="en-US" sz="1400" i="1" dirty="0"/>
            </a:br>
            <a:r>
              <a:rPr lang="en-US" sz="1400" i="1" dirty="0"/>
              <a:t>           - “Yes, here you go”   or   </a:t>
            </a:r>
            <a:br>
              <a:rPr lang="en-US" sz="1400" i="1" dirty="0"/>
            </a:br>
            <a:r>
              <a:rPr lang="en-US" sz="1400" i="1" dirty="0"/>
              <a:t>             “Well, the older version.</a:t>
            </a:r>
            <a:br>
              <a:rPr lang="en-US" sz="1400" i="1" dirty="0"/>
            </a:br>
            <a:r>
              <a:rPr lang="en-US" sz="1400" i="1" dirty="0"/>
              <a:t>               Maybe you can start with that?”</a:t>
            </a:r>
            <a:br>
              <a:rPr lang="en-US" sz="1400" i="1" dirty="0"/>
            </a:br>
            <a:r>
              <a:rPr lang="en-US" sz="1400" i="1" dirty="0"/>
              <a:t>“We have a problem” – “We saw that, too,</a:t>
            </a:r>
            <a:br>
              <a:rPr lang="en-US" sz="1400" i="1" dirty="0"/>
            </a:br>
            <a:r>
              <a:rPr lang="en-US" sz="1400" i="1" dirty="0"/>
              <a:t>                                            and fixed it by …”</a:t>
            </a:r>
            <a:endParaRPr lang="en-US" sz="1600" i="1" dirty="0"/>
          </a:p>
        </p:txBody>
      </p:sp>
      <p:pic>
        <p:nvPicPr>
          <p:cNvPr id="5" name="Google Shape;274;p23">
            <a:extLst>
              <a:ext uri="{FF2B5EF4-FFF2-40B4-BE49-F238E27FC236}">
                <a16:creationId xmlns:a16="http://schemas.microsoft.com/office/drawing/2014/main" id="{6964E3BD-4F78-8CC0-8C0E-1ABDA5A3C34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5866" y="157418"/>
            <a:ext cx="6150390" cy="299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12625E-B966-27AA-E03D-B63B8655BC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38" t="20501" r="4633" b="16010"/>
          <a:stretch/>
        </p:blipFill>
        <p:spPr>
          <a:xfrm>
            <a:off x="5865867" y="3412593"/>
            <a:ext cx="6150390" cy="34454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8B22A0-6B9F-A515-AD89-20692CC9BC77}"/>
              </a:ext>
            </a:extLst>
          </p:cNvPr>
          <p:cNvSpPr txBox="1"/>
          <p:nvPr/>
        </p:nvSpPr>
        <p:spPr>
          <a:xfrm>
            <a:off x="8049557" y="2768875"/>
            <a:ext cx="143981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  <a:latin typeface="+mn-lt"/>
              </a:rPr>
              <a:t>2019 @ ITER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D17FEF04-FBE8-4F46-5ABD-F553636085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84" y="157418"/>
            <a:ext cx="1174249" cy="117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CF578D-EFCB-A04C-0E66-AFE9A9840029}"/>
              </a:ext>
            </a:extLst>
          </p:cNvPr>
          <p:cNvSpPr txBox="1"/>
          <p:nvPr/>
        </p:nvSpPr>
        <p:spPr>
          <a:xfrm>
            <a:off x="1693333" y="476192"/>
            <a:ext cx="419217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3200" dirty="0">
                <a:latin typeface="+mn-lt"/>
              </a:rPr>
              <a:t>Open-Source Toolkit</a:t>
            </a:r>
          </a:p>
        </p:txBody>
      </p:sp>
    </p:spTree>
    <p:extLst>
      <p:ext uri="{BB962C8B-B14F-4D97-AF65-F5344CB8AC3E}">
        <p14:creationId xmlns:p14="http://schemas.microsoft.com/office/powerpoint/2010/main" val="313292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138"/>
    </mc:Choice>
    <mc:Fallback xmlns="">
      <p:transition spd="slow" advTm="6813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1D84-F602-8A81-7807-F3EC2B7E5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Systems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74830E-F2AD-CE4E-CA35-B7FEE157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348720"/>
            <a:ext cx="11430000" cy="4352794"/>
          </a:xfrm>
        </p:spPr>
        <p:txBody>
          <a:bodyPr/>
          <a:lstStyle/>
          <a:p>
            <a:r>
              <a:rPr lang="en-US" dirty="0"/>
              <a:t>Control system is about </a:t>
            </a:r>
            <a:r>
              <a:rPr lang="en-US" b="1" dirty="0"/>
              <a:t>Integration</a:t>
            </a:r>
          </a:p>
          <a:p>
            <a:pPr lvl="1"/>
            <a:r>
              <a:rPr lang="en-US" dirty="0"/>
              <a:t>Industrial, laboratory/science and custom devices</a:t>
            </a:r>
          </a:p>
          <a:p>
            <a:r>
              <a:rPr lang="en-US" dirty="0"/>
              <a:t>Collaboration</a:t>
            </a:r>
            <a:br>
              <a:rPr lang="en-US" dirty="0"/>
            </a:br>
            <a:r>
              <a:rPr lang="en-US" dirty="0"/>
              <a:t>and Standardization</a:t>
            </a:r>
          </a:p>
          <a:p>
            <a:pPr lvl="1"/>
            <a:r>
              <a:rPr lang="en-US" dirty="0"/>
              <a:t>Improve longevity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B226019-049C-7C11-B05E-F57F2DF85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651" y="2417523"/>
            <a:ext cx="5984350" cy="448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BEE3523-E3CF-7ED3-B593-EA12FA072A42}"/>
              </a:ext>
            </a:extLst>
          </p:cNvPr>
          <p:cNvSpPr txBox="1"/>
          <p:nvPr/>
        </p:nvSpPr>
        <p:spPr>
          <a:xfrm>
            <a:off x="10496811" y="6362760"/>
            <a:ext cx="1067921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@ ORNL</a:t>
            </a:r>
          </a:p>
        </p:txBody>
      </p:sp>
    </p:spTree>
    <p:extLst>
      <p:ext uri="{BB962C8B-B14F-4D97-AF65-F5344CB8AC3E}">
        <p14:creationId xmlns:p14="http://schemas.microsoft.com/office/powerpoint/2010/main" val="343327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87"/>
    </mc:Choice>
    <mc:Fallback xmlns="">
      <p:transition spd="slow" advTm="4748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9983A-01DC-8B2D-16B8-9C2E6AD97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Views of the Control System: What you see</a:t>
            </a:r>
          </a:p>
        </p:txBody>
      </p:sp>
      <p:pic>
        <p:nvPicPr>
          <p:cNvPr id="4" name="Picture 3" descr="Control Room System Racks_0030_sm.jpg">
            <a:extLst>
              <a:ext uri="{FF2B5EF4-FFF2-40B4-BE49-F238E27FC236}">
                <a16:creationId xmlns:a16="http://schemas.microsoft.com/office/drawing/2014/main" id="{24C994D4-A568-BB21-23C4-13B6BC73A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 b="11330"/>
          <a:stretch/>
        </p:blipFill>
        <p:spPr>
          <a:xfrm>
            <a:off x="353565" y="876265"/>
            <a:ext cx="5155079" cy="3676254"/>
          </a:xfrm>
          <a:prstGeom prst="rect">
            <a:avLst/>
          </a:prstGeom>
          <a:effectLst>
            <a:glow rad="63500">
              <a:schemeClr val="bg1">
                <a:lumMod val="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6290F54-A2F6-4DF8-C173-86B3D2ED91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131" y="813816"/>
            <a:ext cx="5851105" cy="2618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text, parking&#10;&#10;Description automatically generated">
            <a:extLst>
              <a:ext uri="{FF2B5EF4-FFF2-40B4-BE49-F238E27FC236}">
                <a16:creationId xmlns:a16="http://schemas.microsoft.com/office/drawing/2014/main" id="{E8E1C99A-3050-43DF-EAF9-8D78FF5B7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244" y="4008681"/>
            <a:ext cx="3296652" cy="2707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8C95A1-98FF-20F5-F4BA-A566D02CED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285" b="52590"/>
          <a:stretch/>
        </p:blipFill>
        <p:spPr>
          <a:xfrm>
            <a:off x="429767" y="4800600"/>
            <a:ext cx="3998996" cy="191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734C5-6ADE-6A6B-2819-640B2A40E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9057" y="3153104"/>
            <a:ext cx="5273666" cy="391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79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00234-E046-D470-A74F-B2FB21676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05C0F-1128-D162-47F6-D473583B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4217923" cy="2308324"/>
          </a:xfrm>
        </p:spPr>
        <p:txBody>
          <a:bodyPr/>
          <a:lstStyle/>
          <a:p>
            <a:r>
              <a:rPr lang="en-US" dirty="0"/>
              <a:t>Different Views of the Control System: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Hierarchy of components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9EB006-D08C-629B-0F38-DF634626C41C}"/>
              </a:ext>
            </a:extLst>
          </p:cNvPr>
          <p:cNvSpPr/>
          <p:nvPr/>
        </p:nvSpPr>
        <p:spPr>
          <a:xfrm rot="16200000">
            <a:off x="8288020" y="-2619733"/>
            <a:ext cx="1284249" cy="6523714"/>
          </a:xfrm>
          <a:prstGeom prst="rect">
            <a:avLst/>
          </a:prstGeom>
          <a:solidFill>
            <a:srgbClr val="FFACBD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Internet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0C593E-366D-4E95-FF4B-E00755DC1736}"/>
              </a:ext>
            </a:extLst>
          </p:cNvPr>
          <p:cNvSpPr/>
          <p:nvPr/>
        </p:nvSpPr>
        <p:spPr>
          <a:xfrm rot="16200000">
            <a:off x="6232664" y="898661"/>
            <a:ext cx="5394961" cy="6523713"/>
          </a:xfrm>
          <a:prstGeom prst="rect">
            <a:avLst/>
          </a:prstGeom>
          <a:solidFill>
            <a:srgbClr val="A6FD9B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Controls  Network</a:t>
            </a: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AA8A662-A061-0C56-3187-3E10FA0C8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05" t="-1" b="10771"/>
          <a:stretch/>
        </p:blipFill>
        <p:spPr>
          <a:xfrm>
            <a:off x="6840311" y="1558570"/>
            <a:ext cx="1100661" cy="1019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CFBCBA-4580-C88B-B921-893C405064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8" t="17931" r="47422" b="11380"/>
          <a:stretch/>
        </p:blipFill>
        <p:spPr>
          <a:xfrm>
            <a:off x="8227851" y="134781"/>
            <a:ext cx="1014807" cy="1019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FD8AC7-D5A4-4526-77C1-D9E3DA18D3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34" t="5176" r="41144" b="51605"/>
          <a:stretch/>
        </p:blipFill>
        <p:spPr>
          <a:xfrm>
            <a:off x="9700015" y="1552976"/>
            <a:ext cx="1765590" cy="1019781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64897A01-66A6-2014-BEB9-874822A5A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16" y="5409993"/>
            <a:ext cx="2214131" cy="13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05EFBAF-848C-4FA9-D2D0-3F2BFB6BC1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99" t="6559" r="7907" b="6718"/>
          <a:stretch/>
        </p:blipFill>
        <p:spPr>
          <a:xfrm>
            <a:off x="10396829" y="5411372"/>
            <a:ext cx="1583787" cy="1357250"/>
          </a:xfrm>
          <a:prstGeom prst="rect">
            <a:avLst/>
          </a:prstGeom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id="{7D85E08E-92E3-A191-848C-CEF58BD82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522" y="3045752"/>
            <a:ext cx="13446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83C9CB02-39E6-EA5F-01D6-EB1D595B2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41" y="3086695"/>
            <a:ext cx="13446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TS-5400_VPT_MeasurementArchitecture-vxi-eng">
            <a:extLst>
              <a:ext uri="{FF2B5EF4-FFF2-40B4-BE49-F238E27FC236}">
                <a16:creationId xmlns:a16="http://schemas.microsoft.com/office/drawing/2014/main" id="{3305F4B4-CB0F-7B49-965C-941107558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520" y="4202950"/>
            <a:ext cx="108108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6386FD45-15B5-31F3-95A7-A352D286D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847" y="5409993"/>
            <a:ext cx="1754287" cy="136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367F012-9DAC-5551-41A9-73A292AE1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517" y="4256072"/>
            <a:ext cx="13446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4B148274-608D-56D4-48A3-3937A2434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64" y="4202950"/>
            <a:ext cx="1765590" cy="78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3B077AD-14F4-9EAC-9EB2-27C3BB145CAA}"/>
              </a:ext>
            </a:extLst>
          </p:cNvPr>
          <p:cNvCxnSpPr>
            <a:stCxn id="10" idx="3"/>
            <a:endCxn id="12" idx="1"/>
          </p:cNvCxnSpPr>
          <p:nvPr/>
        </p:nvCxnSpPr>
        <p:spPr>
          <a:xfrm flipV="1">
            <a:off x="7940972" y="2062867"/>
            <a:ext cx="1759043" cy="559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3C0D047-6BAA-459E-407B-C658C0B90632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8176254" y="3313308"/>
            <a:ext cx="1548268" cy="2771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3BADB57-CB56-F5BD-00F9-AFF0D54274A1}"/>
              </a:ext>
            </a:extLst>
          </p:cNvPr>
          <p:cNvCxnSpPr>
            <a:cxnSpLocks/>
          </p:cNvCxnSpPr>
          <p:nvPr/>
        </p:nvCxnSpPr>
        <p:spPr>
          <a:xfrm>
            <a:off x="6831641" y="3937225"/>
            <a:ext cx="3882975" cy="3939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BB300FC-DA8F-125C-D76D-FD34020FD9E8}"/>
              </a:ext>
            </a:extLst>
          </p:cNvPr>
          <p:cNvCxnSpPr>
            <a:cxnSpLocks/>
          </p:cNvCxnSpPr>
          <p:nvPr/>
        </p:nvCxnSpPr>
        <p:spPr>
          <a:xfrm flipV="1">
            <a:off x="8735254" y="1463036"/>
            <a:ext cx="0" cy="2728422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9529F50-0806-AFD2-7FE6-DD9157D2911A}"/>
              </a:ext>
            </a:extLst>
          </p:cNvPr>
          <p:cNvCxnSpPr>
            <a:cxnSpLocks/>
          </p:cNvCxnSpPr>
          <p:nvPr/>
        </p:nvCxnSpPr>
        <p:spPr>
          <a:xfrm flipV="1">
            <a:off x="6861827" y="3937225"/>
            <a:ext cx="0" cy="25423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3B383A-E08F-CA06-561B-43BE75B667BE}"/>
              </a:ext>
            </a:extLst>
          </p:cNvPr>
          <p:cNvCxnSpPr>
            <a:cxnSpLocks/>
          </p:cNvCxnSpPr>
          <p:nvPr/>
        </p:nvCxnSpPr>
        <p:spPr>
          <a:xfrm flipV="1">
            <a:off x="10682342" y="4001839"/>
            <a:ext cx="0" cy="25423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C2C357B-ADD8-4A26-FBE5-2A752D74BD4F}"/>
              </a:ext>
            </a:extLst>
          </p:cNvPr>
          <p:cNvCxnSpPr>
            <a:cxnSpLocks/>
          </p:cNvCxnSpPr>
          <p:nvPr/>
        </p:nvCxnSpPr>
        <p:spPr>
          <a:xfrm flipV="1">
            <a:off x="10673734" y="4868494"/>
            <a:ext cx="0" cy="564394"/>
          </a:xfrm>
          <a:prstGeom prst="line">
            <a:avLst/>
          </a:prstGeom>
          <a:ln w="57150" cmpd="tri">
            <a:solidFill>
              <a:srgbClr val="8C8D9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0D4945C-B871-0300-3D99-3044ADF15576}"/>
              </a:ext>
            </a:extLst>
          </p:cNvPr>
          <p:cNvCxnSpPr>
            <a:cxnSpLocks/>
          </p:cNvCxnSpPr>
          <p:nvPr/>
        </p:nvCxnSpPr>
        <p:spPr>
          <a:xfrm flipV="1">
            <a:off x="8748323" y="4985041"/>
            <a:ext cx="0" cy="424952"/>
          </a:xfrm>
          <a:prstGeom prst="line">
            <a:avLst/>
          </a:prstGeom>
          <a:ln w="57150" cmpd="tri">
            <a:solidFill>
              <a:srgbClr val="8C8D9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45EF770-7CD7-5DD7-3D72-9AE95F852517}"/>
              </a:ext>
            </a:extLst>
          </p:cNvPr>
          <p:cNvCxnSpPr>
            <a:cxnSpLocks/>
          </p:cNvCxnSpPr>
          <p:nvPr/>
        </p:nvCxnSpPr>
        <p:spPr>
          <a:xfrm flipH="1" flipV="1">
            <a:off x="6861827" y="5050675"/>
            <a:ext cx="4149" cy="363779"/>
          </a:xfrm>
          <a:prstGeom prst="line">
            <a:avLst/>
          </a:prstGeom>
          <a:ln w="57150" cmpd="tri">
            <a:solidFill>
              <a:srgbClr val="8C8D9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0" name="Picture 11">
            <a:extLst>
              <a:ext uri="{FF2B5EF4-FFF2-40B4-BE49-F238E27FC236}">
                <a16:creationId xmlns:a16="http://schemas.microsoft.com/office/drawing/2014/main" id="{C81B07DE-4A27-D0E9-5CF9-9C92B09231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25" r="5150"/>
          <a:stretch/>
        </p:blipFill>
        <p:spPr bwMode="auto">
          <a:xfrm>
            <a:off x="9734470" y="56250"/>
            <a:ext cx="575969" cy="121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2F29663-C9A4-39FF-6C8E-FB64594EF3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8" t="5406" r="46631" b="-4403"/>
          <a:stretch/>
        </p:blipFill>
        <p:spPr>
          <a:xfrm>
            <a:off x="9774254" y="235914"/>
            <a:ext cx="486226" cy="972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D2BE5A-446C-5E91-ACDB-52EE04A82190}"/>
              </a:ext>
            </a:extLst>
          </p:cNvPr>
          <p:cNvCxnSpPr>
            <a:cxnSpLocks/>
          </p:cNvCxnSpPr>
          <p:nvPr/>
        </p:nvCxnSpPr>
        <p:spPr>
          <a:xfrm flipV="1">
            <a:off x="8735254" y="1154563"/>
            <a:ext cx="3941" cy="30847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F3AFFB9-F55C-F805-F7BA-3D358363B685}"/>
              </a:ext>
            </a:extLst>
          </p:cNvPr>
          <p:cNvSpPr txBox="1"/>
          <p:nvPr/>
        </p:nvSpPr>
        <p:spPr>
          <a:xfrm>
            <a:off x="6869671" y="5120230"/>
            <a:ext cx="45878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I/O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D069797-D68A-B76C-331B-CE6ECD8A9D14}"/>
              </a:ext>
            </a:extLst>
          </p:cNvPr>
          <p:cNvSpPr txBox="1"/>
          <p:nvPr/>
        </p:nvSpPr>
        <p:spPr>
          <a:xfrm>
            <a:off x="8755603" y="5122803"/>
            <a:ext cx="45878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I/O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6BD3694-0FF9-3E64-2A55-F0ACB407FAB1}"/>
              </a:ext>
            </a:extLst>
          </p:cNvPr>
          <p:cNvSpPr txBox="1"/>
          <p:nvPr/>
        </p:nvSpPr>
        <p:spPr>
          <a:xfrm>
            <a:off x="10670239" y="5122803"/>
            <a:ext cx="458780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latin typeface="+mn-lt"/>
              </a:rPr>
              <a:t>I/O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8392968-8802-F749-BD60-B695597A6CD8}"/>
              </a:ext>
            </a:extLst>
          </p:cNvPr>
          <p:cNvSpPr txBox="1"/>
          <p:nvPr/>
        </p:nvSpPr>
        <p:spPr>
          <a:xfrm rot="16200000">
            <a:off x="7498814" y="2576710"/>
            <a:ext cx="2513578" cy="286232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  <a:latin typeface="+mn-lt"/>
              </a:rPr>
              <a:t>Channel / PV    Access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2E1EA3-B6C4-E167-6326-C20C12D567FA}"/>
              </a:ext>
            </a:extLst>
          </p:cNvPr>
          <p:cNvSpPr txBox="1"/>
          <p:nvPr/>
        </p:nvSpPr>
        <p:spPr>
          <a:xfrm>
            <a:off x="8725663" y="1246663"/>
            <a:ext cx="3006212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rgbClr val="FF0000"/>
                </a:solidFill>
                <a:latin typeface="+mn-lt"/>
              </a:rPr>
              <a:t>Read-only firewall &amp; gateway</a:t>
            </a:r>
          </a:p>
        </p:txBody>
      </p:sp>
    </p:spTree>
    <p:extLst>
      <p:ext uri="{BB962C8B-B14F-4D97-AF65-F5344CB8AC3E}">
        <p14:creationId xmlns:p14="http://schemas.microsoft.com/office/powerpoint/2010/main" val="1801577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mage preview">
            <a:extLst>
              <a:ext uri="{FF2B5EF4-FFF2-40B4-BE49-F238E27FC236}">
                <a16:creationId xmlns:a16="http://schemas.microsoft.com/office/drawing/2014/main" id="{59249D4E-3EB1-1850-4891-35AA85D0E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719" y="3974014"/>
            <a:ext cx="1819179" cy="152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BF2D0-6389-ED93-7777-EA774CAA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Views of the Control System: Managerial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8612AB-B3A3-27E0-E228-D5F1849BD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813816"/>
            <a:ext cx="8857309" cy="5575409"/>
          </a:xfrm>
        </p:spPr>
        <p:txBody>
          <a:bodyPr/>
          <a:lstStyle/>
          <a:p>
            <a:r>
              <a:rPr lang="en-US" sz="2400" dirty="0"/>
              <a:t>Controls are roughly 5-12 % of the project cost</a:t>
            </a:r>
          </a:p>
          <a:p>
            <a:pPr lvl="1"/>
            <a:r>
              <a:rPr lang="en-US" sz="2000" dirty="0"/>
              <a:t>Scope:</a:t>
            </a:r>
            <a:br>
              <a:rPr lang="en-US" sz="2000" dirty="0"/>
            </a:br>
            <a:r>
              <a:rPr lang="en-US" sz="2000" dirty="0"/>
              <a:t>Do you buy the Power Supplies or just control them?</a:t>
            </a:r>
          </a:p>
          <a:p>
            <a:pPr lvl="1"/>
            <a:r>
              <a:rPr lang="en-US" sz="2000" dirty="0"/>
              <a:t>Important but outside of this:</a:t>
            </a:r>
            <a:br>
              <a:rPr lang="en-US" sz="2000" dirty="0"/>
            </a:br>
            <a:r>
              <a:rPr lang="en-US" sz="2000" dirty="0"/>
              <a:t>Work Breakdown Structure, risk registry, cable database, design reviews, building a team with necessary expertise (hire, matrix, contract?), …</a:t>
            </a:r>
          </a:p>
          <a:p>
            <a:r>
              <a:rPr lang="en-US" sz="2400" dirty="0"/>
              <a:t>Most of controls cost is labor</a:t>
            </a:r>
          </a:p>
          <a:p>
            <a:r>
              <a:rPr lang="en-US" sz="2400" dirty="0"/>
              <a:t>Most of that labor is spent on handling new devices unique to this project</a:t>
            </a:r>
          </a:p>
          <a:p>
            <a:pPr lvl="1"/>
            <a:r>
              <a:rPr lang="en-US" sz="2000" dirty="0"/>
              <a:t>EPICS provides the SCADA tools to</a:t>
            </a:r>
            <a:br>
              <a:rPr lang="en-US" sz="2000" dirty="0"/>
            </a:br>
            <a:r>
              <a:rPr lang="en-US" sz="2000" dirty="0"/>
              <a:t>support a large number of commonly used devices. You simply “configure” them.</a:t>
            </a:r>
          </a:p>
          <a:p>
            <a:pPr lvl="1"/>
            <a:r>
              <a:rPr lang="en-US" sz="2000" dirty="0"/>
              <a:t>EPICS allows adding support for unique, site-specific devices. This will require some “programming”.</a:t>
            </a:r>
          </a:p>
        </p:txBody>
      </p:sp>
      <p:sp>
        <p:nvSpPr>
          <p:cNvPr id="8" name="Pie 7">
            <a:extLst>
              <a:ext uri="{FF2B5EF4-FFF2-40B4-BE49-F238E27FC236}">
                <a16:creationId xmlns:a16="http://schemas.microsoft.com/office/drawing/2014/main" id="{874C95F5-C5CC-4782-0B9E-71E81B6EE087}"/>
              </a:ext>
            </a:extLst>
          </p:cNvPr>
          <p:cNvSpPr/>
          <p:nvPr/>
        </p:nvSpPr>
        <p:spPr>
          <a:xfrm rot="6710568">
            <a:off x="9749341" y="832586"/>
            <a:ext cx="1870815" cy="1724628"/>
          </a:xfrm>
          <a:prstGeom prst="pie">
            <a:avLst>
              <a:gd name="adj1" fmla="val 20143357"/>
              <a:gd name="adj2" fmla="val 18962497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ie 8">
            <a:extLst>
              <a:ext uri="{FF2B5EF4-FFF2-40B4-BE49-F238E27FC236}">
                <a16:creationId xmlns:a16="http://schemas.microsoft.com/office/drawing/2014/main" id="{BA0DA901-91F4-84A6-990C-57BB11557034}"/>
              </a:ext>
            </a:extLst>
          </p:cNvPr>
          <p:cNvSpPr/>
          <p:nvPr/>
        </p:nvSpPr>
        <p:spPr>
          <a:xfrm rot="4929148">
            <a:off x="9772491" y="987471"/>
            <a:ext cx="1870815" cy="1724628"/>
          </a:xfrm>
          <a:prstGeom prst="pie">
            <a:avLst>
              <a:gd name="adj1" fmla="val 20505679"/>
              <a:gd name="adj2" fmla="val 383067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4C0345-B25F-D15E-211F-4EA0BC554CA8}"/>
              </a:ext>
            </a:extLst>
          </p:cNvPr>
          <p:cNvSpPr txBox="1"/>
          <p:nvPr/>
        </p:nvSpPr>
        <p:spPr>
          <a:xfrm>
            <a:off x="10359341" y="1113402"/>
            <a:ext cx="441146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$$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D7D8E7-8619-51D0-0308-72BEB3A2010F}"/>
              </a:ext>
            </a:extLst>
          </p:cNvPr>
          <p:cNvSpPr txBox="1"/>
          <p:nvPr/>
        </p:nvSpPr>
        <p:spPr>
          <a:xfrm>
            <a:off x="10475088" y="2841941"/>
            <a:ext cx="1098378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Controls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CE35BEA1-F440-9493-95AB-1D688AB81B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9" t="27803" r="31820" b="16349"/>
          <a:stretch>
            <a:fillRect/>
          </a:stretch>
        </p:blipFill>
        <p:spPr bwMode="auto">
          <a:xfrm>
            <a:off x="10800487" y="3674428"/>
            <a:ext cx="1098377" cy="2970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BBA25F-821B-0131-BD3C-F71303F45F82}"/>
              </a:ext>
            </a:extLst>
          </p:cNvPr>
          <p:cNvSpPr txBox="1"/>
          <p:nvPr/>
        </p:nvSpPr>
        <p:spPr>
          <a:xfrm>
            <a:off x="3960336" y="6412864"/>
            <a:ext cx="283603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Bob Dalesio, Discussions</a:t>
            </a:r>
          </a:p>
        </p:txBody>
      </p:sp>
    </p:spTree>
    <p:extLst>
      <p:ext uri="{BB962C8B-B14F-4D97-AF65-F5344CB8AC3E}">
        <p14:creationId xmlns:p14="http://schemas.microsoft.com/office/powerpoint/2010/main" val="2622212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9BF45-EF3D-F9DE-DDE9-65EC864D9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Integrated</a:t>
            </a:r>
            <a:r>
              <a:rPr lang="en-US" dirty="0"/>
              <a:t> Control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E088F-BD15-41E8-A359-9B042D7BA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215614"/>
            <a:ext cx="11430000" cy="4485899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rgbClr val="0070C0"/>
                </a:solidFill>
              </a:rPr>
              <a:t>Integrate</a:t>
            </a:r>
            <a:r>
              <a:rPr lang="en-US"/>
              <a:t> </a:t>
            </a:r>
            <a:r>
              <a:rPr lang="en-US" dirty="0"/>
              <a:t>different types of devices</a:t>
            </a:r>
          </a:p>
          <a:p>
            <a:r>
              <a:rPr lang="en-US" dirty="0"/>
              <a:t>Industrial controls</a:t>
            </a:r>
          </a:p>
          <a:p>
            <a:r>
              <a:rPr lang="en-US" dirty="0"/>
              <a:t>Laboratory &amp; scientific devices</a:t>
            </a:r>
          </a:p>
          <a:p>
            <a:r>
              <a:rPr lang="en-US" dirty="0"/>
              <a:t>Custom hardware</a:t>
            </a:r>
          </a:p>
        </p:txBody>
      </p:sp>
    </p:spTree>
    <p:extLst>
      <p:ext uri="{BB962C8B-B14F-4D97-AF65-F5344CB8AC3E}">
        <p14:creationId xmlns:p14="http://schemas.microsoft.com/office/powerpoint/2010/main" val="345532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07"/>
    </mc:Choice>
    <mc:Fallback xmlns="">
      <p:transition spd="slow" advTm="30607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09650-622C-8832-BF7D-94FE17B2D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Controls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05FC9-DFCE-0002-5B4E-7C137B83F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01" y="1000076"/>
            <a:ext cx="7903104" cy="5583604"/>
          </a:xfrm>
        </p:spPr>
        <p:txBody>
          <a:bodyPr/>
          <a:lstStyle/>
          <a:p>
            <a:r>
              <a:rPr lang="en-US" sz="2000" dirty="0"/>
              <a:t>COTS sensors and controllers for temperature, flow, pressure, voltage, current, motor speed, position, .. </a:t>
            </a:r>
          </a:p>
          <a:p>
            <a:r>
              <a:rPr lang="en-US" sz="2000" dirty="0"/>
              <a:t>For vacuum, cooling, PPS, …</a:t>
            </a:r>
          </a:p>
          <a:p>
            <a:r>
              <a:rPr lang="en-US" sz="2000" dirty="0"/>
              <a:t>Rugged, designed to be panel/rack/rail-mounted</a:t>
            </a:r>
          </a:p>
          <a:p>
            <a:r>
              <a:rPr lang="en-US" sz="2000" dirty="0"/>
              <a:t>Typically monitored every ~ second</a:t>
            </a:r>
          </a:p>
          <a:p>
            <a:endParaRPr lang="en-US" sz="2000" dirty="0"/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000" dirty="0">
                <a:solidFill>
                  <a:srgbClr val="00B050"/>
                </a:solidFill>
              </a:rPr>
              <a:t>Use reputable brands with track record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000" dirty="0">
                <a:solidFill>
                  <a:srgbClr val="00B050"/>
                </a:solidFill>
              </a:rPr>
              <a:t>Limit the number of variants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000" dirty="0">
                <a:solidFill>
                  <a:srgbClr val="00B050"/>
                </a:solidFill>
              </a:rPr>
              <a:t>Standardize on serial or ethernet interfaces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000" dirty="0">
                <a:solidFill>
                  <a:srgbClr val="00B050"/>
                </a:solidFill>
              </a:rPr>
              <a:t>.. with open, documented protocol</a:t>
            </a:r>
          </a:p>
          <a:p>
            <a:pPr>
              <a:buClr>
                <a:srgbClr val="FF0000"/>
              </a:buClr>
              <a:buFont typeface="System Font Regular"/>
              <a:buChar char="-"/>
            </a:pPr>
            <a:r>
              <a:rPr lang="en-US" sz="2000" dirty="0">
                <a:solidFill>
                  <a:srgbClr val="FF0000"/>
                </a:solidFill>
              </a:rPr>
              <a:t>Avoid one-off gadgets that only come with Win95 software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3758983-645C-CFB7-5F2F-4421B7F62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603" y="1769329"/>
            <a:ext cx="3707396" cy="223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3E89C824-8B81-2AAC-B222-4C545DDA8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603" y="4064345"/>
            <a:ext cx="3707397" cy="278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Image preview">
            <a:extLst>
              <a:ext uri="{FF2B5EF4-FFF2-40B4-BE49-F238E27FC236}">
                <a16:creationId xmlns:a16="http://schemas.microsoft.com/office/drawing/2014/main" id="{4F9D62B1-05C4-2492-FFCA-32F911ABB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4762" y="0"/>
            <a:ext cx="2327238" cy="194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19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85"/>
    </mc:Choice>
    <mc:Fallback xmlns="">
      <p:transition spd="slow" advTm="11218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09650-622C-8832-BF7D-94FE17B2D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Controls: PLCs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05FC9-DFCE-0002-5B4E-7C137B83F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044" y="1000076"/>
            <a:ext cx="7025126" cy="5728970"/>
          </a:xfrm>
          <a:solidFill>
            <a:schemeClr val="bg1"/>
          </a:solidFill>
        </p:spPr>
        <p:txBody>
          <a:bodyPr/>
          <a:lstStyle/>
          <a:p>
            <a:r>
              <a:rPr lang="en-US" sz="2000" dirty="0"/>
              <a:t>COTS option for handling a lot of basic I/O</a:t>
            </a:r>
          </a:p>
          <a:p>
            <a:pPr lvl="1"/>
            <a:r>
              <a:rPr lang="en-US" sz="1600" dirty="0"/>
              <a:t>Low-voltage analog inputs and outputs</a:t>
            </a:r>
          </a:p>
          <a:p>
            <a:pPr lvl="1"/>
            <a:r>
              <a:rPr lang="en-US" sz="1600" dirty="0"/>
              <a:t>Binary inputs and outputs, low-voltage, 120V relays</a:t>
            </a:r>
          </a:p>
          <a:p>
            <a:pPr lvl="1"/>
            <a:r>
              <a:rPr lang="en-US" sz="1600" dirty="0"/>
              <a:t>Temperature and flow sensors</a:t>
            </a:r>
          </a:p>
          <a:p>
            <a:pPr lvl="1"/>
            <a:r>
              <a:rPr lang="en-US" sz="1600" dirty="0"/>
              <a:t>Motor controllers</a:t>
            </a:r>
          </a:p>
          <a:p>
            <a:r>
              <a:rPr lang="en-US" sz="2000" dirty="0"/>
              <a:t>Can perform control loops and interlocks so IOC only monitors the result</a:t>
            </a:r>
          </a:p>
          <a:p>
            <a:r>
              <a:rPr lang="en-US" sz="2000" dirty="0"/>
              <a:t>Typically monitored every ~ second</a:t>
            </a:r>
          </a:p>
          <a:p>
            <a:endParaRPr lang="en-US" sz="2000" dirty="0"/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000" dirty="0">
                <a:solidFill>
                  <a:srgbClr val="00B050"/>
                </a:solidFill>
              </a:rPr>
              <a:t>Use established brands with existing EPICS support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000" dirty="0">
                <a:solidFill>
                  <a:srgbClr val="00B050"/>
                </a:solidFill>
              </a:rPr>
              <a:t>Agree on</a:t>
            </a:r>
          </a:p>
          <a:p>
            <a:pPr lvl="1">
              <a:buClr>
                <a:srgbClr val="00B050"/>
              </a:buClr>
            </a:pPr>
            <a:r>
              <a:rPr lang="en-US" sz="1600" dirty="0">
                <a:solidFill>
                  <a:srgbClr val="00B050"/>
                </a:solidFill>
              </a:rPr>
              <a:t>Division-of-labor between IOC and PLC </a:t>
            </a:r>
          </a:p>
          <a:p>
            <a:pPr lvl="1">
              <a:buClr>
                <a:srgbClr val="00B050"/>
              </a:buClr>
            </a:pPr>
            <a:r>
              <a:rPr lang="en-US" sz="1600" dirty="0">
                <a:solidFill>
                  <a:srgbClr val="00B050"/>
                </a:solidFill>
              </a:rPr>
              <a:t>Suggested arrangement of “tags” for optimized communication with IOC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610E31D2-3B80-43C6-A021-01C055D51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4893" y="396948"/>
            <a:ext cx="4580494" cy="189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DAC36D-6F49-1224-FC03-9DE8C4FDEEE5}"/>
              </a:ext>
            </a:extLst>
          </p:cNvPr>
          <p:cNvSpPr txBox="1"/>
          <p:nvPr/>
        </p:nvSpPr>
        <p:spPr>
          <a:xfrm>
            <a:off x="8113152" y="3235568"/>
            <a:ext cx="3484968" cy="208672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In several industrial settings, PLCs connected to Panel Views </a:t>
            </a:r>
            <a:r>
              <a:rPr lang="en-US" u="sng" dirty="0">
                <a:latin typeface="+mn-lt"/>
              </a:rPr>
              <a:t>are</a:t>
            </a:r>
            <a:r>
              <a:rPr lang="en-US" dirty="0">
                <a:latin typeface="+mn-lt"/>
              </a:rPr>
              <a:t> the control system.</a:t>
            </a:r>
          </a:p>
          <a:p>
            <a:pPr algn="l">
              <a:lnSpc>
                <a:spcPct val="90000"/>
              </a:lnSpc>
            </a:pPr>
            <a:endParaRPr lang="en-US" dirty="0">
              <a:latin typeface="+mn-lt"/>
            </a:endParaRPr>
          </a:p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To us, PLCs are intelligent devices but nevertheless just another type of device to </a:t>
            </a:r>
            <a:r>
              <a:rPr lang="en-US" dirty="0">
                <a:solidFill>
                  <a:srgbClr val="0070C0"/>
                </a:solidFill>
                <a:latin typeface="+mn-lt"/>
              </a:rPr>
              <a:t>integrate</a:t>
            </a:r>
            <a:r>
              <a:rPr lang="en-US" dirty="0">
                <a:latin typeface="+mn-lt"/>
              </a:rPr>
              <a:t> into the larger ICS.</a:t>
            </a:r>
          </a:p>
        </p:txBody>
      </p:sp>
    </p:spTree>
    <p:extLst>
      <p:ext uri="{BB962C8B-B14F-4D97-AF65-F5344CB8AC3E}">
        <p14:creationId xmlns:p14="http://schemas.microsoft.com/office/powerpoint/2010/main" val="34650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703"/>
    </mc:Choice>
    <mc:Fallback xmlns="">
      <p:transition spd="slow" advTm="15070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09650-622C-8832-BF7D-94FE17B2D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Laboratory &amp; Scientific Devices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05FC9-DFCE-0002-5B4E-7C137B83F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813816"/>
            <a:ext cx="8199610" cy="6044184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/>
              <a:t>COTS waveform generators, frequency/trigger/delay generators, intelligent power supplies, temperature controllers, coordinated motor controllers, digital storage oscilloscopes, spectrum analyzers, gas analyzers, .. </a:t>
            </a:r>
          </a:p>
          <a:p>
            <a:r>
              <a:rPr lang="en-US" sz="1800" dirty="0"/>
              <a:t>For LLRF, timing system, neutron detectors, cryostats and other sample environment, ..</a:t>
            </a:r>
          </a:p>
          <a:p>
            <a:r>
              <a:rPr lang="en-US" sz="1800" dirty="0"/>
              <a:t>Highly accurate, more options than industrial controls</a:t>
            </a:r>
          </a:p>
          <a:p>
            <a:r>
              <a:rPr lang="en-US" sz="1800" dirty="0"/>
              <a:t>Internally operating at kHz, MHz or GHz rates, with status monitored every ~ second via control system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</a:rPr>
              <a:t>Often meant for benchtop laboratory usage.</a:t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>Harder to rack-mount, less robust, less reliable 24/7/365.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800" dirty="0">
                <a:solidFill>
                  <a:srgbClr val="00B050"/>
                </a:solidFill>
              </a:rPr>
              <a:t>Use reputable brands with track record</a:t>
            </a:r>
          </a:p>
          <a:p>
            <a:pPr marL="398463" lvl="1" indent="0"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None/>
            </a:pPr>
            <a:r>
              <a:rPr lang="en-US" sz="1400" dirty="0">
                <a:solidFill>
                  <a:srgbClr val="00B050"/>
                </a:solidFill>
              </a:rPr>
              <a:t>HP </a:t>
            </a:r>
            <a:r>
              <a:rPr lang="en-US" sz="1400" dirty="0">
                <a:solidFill>
                  <a:srgbClr val="00B050"/>
                </a:solidFill>
                <a:sym typeface="Wingdings" pitchFamily="2" charset="2"/>
              </a:rPr>
              <a:t> Agilent  Keysight  …</a:t>
            </a:r>
            <a:endParaRPr lang="en-US" sz="1400" dirty="0">
              <a:solidFill>
                <a:srgbClr val="00B050"/>
              </a:solidFill>
            </a:endParaRP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800" dirty="0">
                <a:solidFill>
                  <a:srgbClr val="00B050"/>
                </a:solidFill>
              </a:rPr>
              <a:t>Limit the number of variants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800" dirty="0">
                <a:solidFill>
                  <a:srgbClr val="00B050"/>
                </a:solidFill>
              </a:rPr>
              <a:t>Standardize on serial or ethernet interfaces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800" dirty="0">
                <a:solidFill>
                  <a:srgbClr val="00B050"/>
                </a:solidFill>
              </a:rPr>
              <a:t>.. with open, documented protocol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>
                <a:srgbClr val="FF0000"/>
              </a:buClr>
              <a:buFont typeface="System Font Regular"/>
              <a:buChar char="-"/>
            </a:pPr>
            <a:r>
              <a:rPr lang="en-US" sz="1800" dirty="0">
                <a:solidFill>
                  <a:srgbClr val="FF0000"/>
                </a:solidFill>
              </a:rPr>
              <a:t>Avoid one-off gadgets that only come with Win95 software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4237357-8A5D-7003-1F6E-59D784C60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1" t="57794" r="19857" b="13609"/>
          <a:stretch/>
        </p:blipFill>
        <p:spPr bwMode="auto">
          <a:xfrm>
            <a:off x="8629377" y="3424873"/>
            <a:ext cx="3230390" cy="172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AA8E283-369C-E3A4-EE98-B7B081C32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377" y="813816"/>
            <a:ext cx="3230390" cy="242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ront Panel">
            <a:extLst>
              <a:ext uri="{FF2B5EF4-FFF2-40B4-BE49-F238E27FC236}">
                <a16:creationId xmlns:a16="http://schemas.microsoft.com/office/drawing/2014/main" id="{00331EA7-AD6B-7C56-37C2-0B548E076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134" y="5367989"/>
            <a:ext cx="3481180" cy="10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18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761"/>
    </mc:Choice>
    <mc:Fallback xmlns="">
      <p:transition spd="slow" advTm="19576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660FC-6CA4-9DFD-D681-52E282959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813816"/>
            <a:ext cx="6984150" cy="6044184"/>
          </a:xfrm>
          <a:solidFill>
            <a:schemeClr val="bg1"/>
          </a:solidFill>
        </p:spPr>
        <p:txBody>
          <a:bodyPr/>
          <a:lstStyle/>
          <a:p>
            <a:pPr marL="0" indent="0">
              <a:spcBef>
                <a:spcPts val="600"/>
              </a:spcBef>
              <a:buNone/>
            </a:pPr>
            <a:r>
              <a:rPr lang="en-US" sz="1800" dirty="0"/>
              <a:t>Timing system, LLRF, MPS, beam diagnostics, neutron detectors have unique requirements not met by COTS devices</a:t>
            </a:r>
            <a:endParaRPr lang="en-US" sz="1600" dirty="0"/>
          </a:p>
          <a:p>
            <a:pPr lvl="1">
              <a:spcBef>
                <a:spcPts val="600"/>
              </a:spcBef>
            </a:pPr>
            <a:r>
              <a:rPr lang="en-US" sz="1600" dirty="0"/>
              <a:t>Exact timing down to nanoseconds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Control loops and interlocks that can only be implemented in FPGA hardware</a:t>
            </a:r>
          </a:p>
          <a:p>
            <a:pPr lvl="1">
              <a:spcBef>
                <a:spcPts val="600"/>
              </a:spcBef>
            </a:pPr>
            <a:r>
              <a:rPr lang="en-US" sz="1600" dirty="0"/>
              <a:t>Monitor status every ~second,</a:t>
            </a:r>
            <a:br>
              <a:rPr lang="en-US" sz="1600" dirty="0"/>
            </a:br>
            <a:r>
              <a:rPr lang="en-US" sz="1600" dirty="0"/>
              <a:t>but “stream” for example 10 million neutron events per sec.</a:t>
            </a:r>
            <a:br>
              <a:rPr lang="en-US" sz="1600" dirty="0"/>
            </a:br>
            <a:endParaRPr lang="en-US" sz="16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1800" baseline="0" dirty="0">
                <a:solidFill>
                  <a:srgbClr val="C00000"/>
                </a:solidFill>
              </a:rPr>
              <a:t>Need to design, develop, implement,</a:t>
            </a:r>
            <a:br>
              <a:rPr lang="en-US" sz="1800" baseline="0" dirty="0">
                <a:solidFill>
                  <a:srgbClr val="C00000"/>
                </a:solidFill>
              </a:rPr>
            </a:br>
            <a:r>
              <a:rPr lang="en-US" sz="1800" baseline="0" dirty="0">
                <a:solidFill>
                  <a:srgbClr val="C00000"/>
                </a:solidFill>
              </a:rPr>
              <a:t>then maintain hardware, FPGA firmware, software</a:t>
            </a:r>
          </a:p>
          <a:p>
            <a:pPr lvl="1">
              <a:spcBef>
                <a:spcPts val="600"/>
              </a:spcBef>
            </a:pPr>
            <a:r>
              <a:rPr lang="en-US" sz="1400" dirty="0">
                <a:solidFill>
                  <a:srgbClr val="C00000"/>
                </a:solidFill>
              </a:rPr>
              <a:t>For ~100 LLRF systems, not 1.2 billion iPhones</a:t>
            </a:r>
          </a:p>
          <a:p>
            <a:pPr lvl="1">
              <a:spcBef>
                <a:spcPts val="600"/>
              </a:spcBef>
            </a:pPr>
            <a:r>
              <a:rPr lang="en-US" sz="1400" baseline="0" dirty="0">
                <a:solidFill>
                  <a:srgbClr val="C00000"/>
                </a:solidFill>
              </a:rPr>
              <a:t>No bulk order discount for us!</a:t>
            </a:r>
            <a:br>
              <a:rPr lang="en-US" sz="1400" baseline="0" dirty="0">
                <a:solidFill>
                  <a:srgbClr val="C00000"/>
                </a:solidFill>
              </a:rPr>
            </a:br>
            <a:endParaRPr lang="en-US" sz="1800" baseline="0" dirty="0">
              <a:solidFill>
                <a:srgbClr val="C00000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800" dirty="0">
                <a:solidFill>
                  <a:srgbClr val="FF0000"/>
                </a:solidFill>
              </a:rPr>
              <a:t>Electronic components tend to be o</a:t>
            </a:r>
            <a:r>
              <a:rPr lang="en-US" sz="1800" baseline="0" dirty="0">
                <a:solidFill>
                  <a:srgbClr val="FF0000"/>
                </a:solidFill>
              </a:rPr>
              <a:t>bsolete as soon as first devices are installed</a:t>
            </a: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800" dirty="0">
                <a:solidFill>
                  <a:srgbClr val="00B050"/>
                </a:solidFill>
              </a:rPr>
              <a:t>Standardize on a few architectures</a:t>
            </a:r>
          </a:p>
          <a:p>
            <a:pPr marL="398463" lvl="1" indent="0">
              <a:spcBef>
                <a:spcPts val="600"/>
              </a:spcBef>
              <a:buClr>
                <a:srgbClr val="00B050"/>
              </a:buClr>
              <a:buNone/>
            </a:pPr>
            <a:r>
              <a:rPr lang="en-US" sz="1400" dirty="0">
                <a:solidFill>
                  <a:srgbClr val="00B050"/>
                </a:solidFill>
              </a:rPr>
              <a:t>SNS started with VME, now focusing on µTCA</a:t>
            </a: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800" dirty="0">
                <a:solidFill>
                  <a:srgbClr val="00B050"/>
                </a:solidFill>
              </a:rPr>
              <a:t>Limit the number of FPGA variants (‘Xilinx’)</a:t>
            </a:r>
            <a:br>
              <a:rPr lang="en-US" sz="1800" dirty="0">
                <a:solidFill>
                  <a:srgbClr val="00B050"/>
                </a:solidFill>
              </a:rPr>
            </a:br>
            <a:r>
              <a:rPr lang="en-US" sz="1800" dirty="0">
                <a:solidFill>
                  <a:srgbClr val="00B050"/>
                </a:solidFill>
              </a:rPr>
              <a:t>and firmware languages (‘VHDL’)</a:t>
            </a:r>
          </a:p>
          <a:p>
            <a:pPr>
              <a:spcBef>
                <a:spcPts val="600"/>
              </a:spcBef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800" dirty="0">
                <a:solidFill>
                  <a:srgbClr val="00B050"/>
                </a:solidFill>
              </a:rPr>
              <a:t>Re-use designs of timing receiver in LLRF, MPS, Beam Power Limiting System, …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56E9ACA-83C3-7274-4EBA-822C47C2D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630" y="2367093"/>
            <a:ext cx="4636259" cy="3538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7AAEA64-C725-1F86-D185-9C5B7856C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630" y="0"/>
            <a:ext cx="4724487" cy="2092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A75C17-E13E-17B0-6499-841282C63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8468048" cy="539496"/>
          </a:xfrm>
          <a:solidFill>
            <a:srgbClr val="FFFFFF">
              <a:alpha val="76863"/>
            </a:srgbClr>
          </a:solidFill>
        </p:spPr>
        <p:txBody>
          <a:bodyPr/>
          <a:lstStyle/>
          <a:p>
            <a:r>
              <a:rPr lang="en-US" dirty="0"/>
              <a:t>Custom aka High-Performance Hardware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4122800-DB2F-E0F3-44F9-BB089133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518143" y="4343874"/>
            <a:ext cx="1418451" cy="3438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47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882"/>
    </mc:Choice>
    <mc:Fallback xmlns="">
      <p:transition spd="slow" advTm="320882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51.2|10.6|72.2|2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"/>
</p:tagLst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2F5672A-8E48-4F2B-AFFD-06832CDC34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1B16D9-2895-4E60-B926-D3761C9FEA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D1ABC137-F478-48AF-94F1-527234D6D2C9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metadata/propertie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db3dbd43-4c4b-4544-9f8a-0553f9f5f25e}" enabled="0" method="" siteId="{db3dbd43-4c4b-4544-9f8a-0553f9f5f25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1325</Words>
  <Application>Microsoft Macintosh PowerPoint</Application>
  <PresentationFormat>Widescreen</PresentationFormat>
  <Paragraphs>165</Paragraphs>
  <Slides>19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Century Gothic</vt:lpstr>
      <vt:lpstr>System Font Regular</vt:lpstr>
      <vt:lpstr>Wingdings</vt:lpstr>
      <vt:lpstr>ORNL</vt:lpstr>
      <vt:lpstr>Control System Thoughts</vt:lpstr>
      <vt:lpstr>Different Views of the Control System: What you see</vt:lpstr>
      <vt:lpstr>Different Views of the Control System:  Hierarchy of components</vt:lpstr>
      <vt:lpstr>Different Views of the Control System: Managerial</vt:lpstr>
      <vt:lpstr>Integrated Control Systems</vt:lpstr>
      <vt:lpstr>Industrial Controls</vt:lpstr>
      <vt:lpstr>Industrial Controls: PLCs</vt:lpstr>
      <vt:lpstr>Commercial Laboratory &amp; Scientific Devices</vt:lpstr>
      <vt:lpstr>Custom aka High-Performance Hardware</vt:lpstr>
      <vt:lpstr>Interfaces</vt:lpstr>
      <vt:lpstr>Integration for an Experiment</vt:lpstr>
      <vt:lpstr>This involves a lot of Software…</vt:lpstr>
      <vt:lpstr>Software is different!</vt:lpstr>
      <vt:lpstr>Requirements are hard</vt:lpstr>
      <vt:lpstr>Control System is expected to be flexible and fill gaps in System Engineering</vt:lpstr>
      <vt:lpstr>Won’t we soon have AI create the control system?</vt:lpstr>
      <vt:lpstr>How can Control System Software ..</vt:lpstr>
      <vt:lpstr>PowerPoint Presentation</vt:lpstr>
      <vt:lpstr>Control Systems 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2026-06-10T14:57:25Z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